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3" name="Shape 3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Green Title">
    <p:bg>
      <p:bgPr>
        <a:solidFill>
          <a:srgbClr val="33B4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9" name="Shape 89"/>
          <p:cNvSpPr/>
          <p:nvPr>
            <p:ph type="title"/>
          </p:nvPr>
        </p:nvSpPr>
        <p:spPr>
          <a:xfrm>
            <a:off x="1270000" y="6718300"/>
            <a:ext cx="10464800" cy="13081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464E7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90" name="Shape 90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>
                <a:solidFill>
                  <a:srgbClr val="464E70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solidFill>
                  <a:srgbClr val="464E70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solidFill>
                  <a:srgbClr val="464E70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solidFill>
                  <a:srgbClr val="464E70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91" name="Shape 91"/>
          <p:cNvSpPr/>
          <p:nvPr>
            <p:ph type="sldNum" sz="quarter" idx="2"/>
          </p:nvPr>
        </p:nvSpPr>
        <p:spPr>
          <a:xfrm>
            <a:off x="6288709" y="9245600"/>
            <a:ext cx="414682" cy="330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pic" idx="13"/>
          </p:nvPr>
        </p:nvSpPr>
        <p:spPr>
          <a:xfrm>
            <a:off x="0" y="0"/>
            <a:ext cx="12999418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9" name="Shape 9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ackground Imag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title"/>
          </p:nvPr>
        </p:nvSpPr>
        <p:spPr>
          <a:xfrm>
            <a:off x="932160" y="596900"/>
            <a:ext cx="11140481" cy="199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07" name="Shape 107"/>
          <p:cNvSpPr/>
          <p:nvPr>
            <p:ph type="body" idx="1"/>
          </p:nvPr>
        </p:nvSpPr>
        <p:spPr>
          <a:xfrm>
            <a:off x="875903" y="2945606"/>
            <a:ext cx="11140480" cy="5918994"/>
          </a:xfrm>
          <a:prstGeom prst="rect">
            <a:avLst/>
          </a:prstGeom>
        </p:spPr>
        <p:txBody>
          <a:bodyPr/>
          <a:lstStyle>
            <a:lvl1pPr marL="493888" indent="-493888">
              <a:defRPr>
                <a:solidFill>
                  <a:srgbClr val="FFF5E3"/>
                </a:solidFill>
              </a:defRPr>
            </a:lvl1pPr>
            <a:lvl2pPr marL="938388" indent="-493888">
              <a:defRPr>
                <a:solidFill>
                  <a:srgbClr val="FFF5E3"/>
                </a:solidFill>
              </a:defRPr>
            </a:lvl2pPr>
            <a:lvl3pPr marL="1382888" indent="-493888">
              <a:defRPr>
                <a:solidFill>
                  <a:srgbClr val="FFF5E3"/>
                </a:solidFill>
              </a:defRPr>
            </a:lvl3pPr>
            <a:lvl4pPr marL="1827388" indent="-493888">
              <a:defRPr>
                <a:solidFill>
                  <a:srgbClr val="FFF5E3"/>
                </a:solidFill>
              </a:defRPr>
            </a:lvl4pPr>
            <a:lvl5pPr marL="2271888" indent="-493888"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08" name="Shape 108"/>
          <p:cNvSpPr/>
          <p:nvPr>
            <p:ph type="sldNum" sz="quarter" idx="2"/>
          </p:nvPr>
        </p:nvSpPr>
        <p:spPr>
          <a:xfrm>
            <a:off x="6288709" y="9245600"/>
            <a:ext cx="414682" cy="330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rple Title">
    <p:bg>
      <p:bgPr>
        <a:solidFill>
          <a:srgbClr val="B967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17" name="Shape 11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rple Heading">
    <p:bg>
      <p:bgPr>
        <a:solidFill>
          <a:srgbClr val="B967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rple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B967C7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33" name="Shape 1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rple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967C7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42" name="Shape 1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rple Heading &amp; Body">
    <p:bg>
      <p:bgPr>
        <a:solidFill>
          <a:srgbClr val="B967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50" name="Shape 1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51" name="Shape 1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ue Title">
    <p:bg>
      <p:bgPr>
        <a:solidFill>
          <a:srgbClr val="02A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60" name="Shape 16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ue Heading">
    <p:bg>
      <p:bgPr>
        <a:solidFill>
          <a:srgbClr val="02A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68" name="Shape 1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reen Heading">
    <p:bg>
      <p:bgPr>
        <a:solidFill>
          <a:srgbClr val="33B4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1" name="Shape 2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ue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2A8F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76" name="Shape 1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ue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2A8F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84" name="Shape 1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85" name="Shape 18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ue Heading &amp; Body">
    <p:bg>
      <p:bgPr>
        <a:solidFill>
          <a:srgbClr val="02A8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yan Title">
    <p:bg>
      <p:bgPr>
        <a:solidFill>
          <a:srgbClr val="00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02" name="Shape 202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03" name="Shape 2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yan Heading">
    <p:bg>
      <p:bgPr>
        <a:solidFill>
          <a:srgbClr val="00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11" name="Shape 2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yan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BBD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19" name="Shape 2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yan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BBD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27" name="Shape 2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28" name="Shape 22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yan Heading &amp; Body">
    <p:bg>
      <p:bgPr>
        <a:solidFill>
          <a:srgbClr val="00B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36" name="Shape 2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37" name="Shape 2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Yellow Title">
    <p:bg>
      <p:bgPr>
        <a:solidFill>
          <a:srgbClr val="FF9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45" name="Shape 245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46" name="Shape 24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Yellow Heading">
    <p:bg>
      <p:bgPr>
        <a:solidFill>
          <a:srgbClr val="FF9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54" name="Shape 2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reen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タイトルテキスト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Yellow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900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62" name="Shape 26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Yellow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900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70" name="Shape 2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71" name="Shape 27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Yellow Heading &amp; Body">
    <p:bg>
      <p:bgPr>
        <a:solidFill>
          <a:srgbClr val="FF9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79" name="Shape 2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80" name="Shape 2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nk Title">
    <p:bg>
      <p:bgPr>
        <a:solidFill>
          <a:srgbClr val="FF3F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88" name="Shape 288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289" name="Shape 28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nk Heading">
    <p:bg>
      <p:bgPr>
        <a:solidFill>
          <a:srgbClr val="FF3F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297" name="Shape 29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nk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3F8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05" name="Shape 3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nk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3F8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13" name="Shape 31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14" name="Shape 3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nk Heading &amp; Body">
    <p:bg>
      <p:bgPr>
        <a:solidFill>
          <a:srgbClr val="FF3F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22" name="Shape 3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23" name="Shape 3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ed Title">
    <p:bg>
      <p:bgPr>
        <a:solidFill>
          <a:srgbClr val="FF5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type="title"/>
          </p:nvPr>
        </p:nvSpPr>
        <p:spPr>
          <a:xfrm>
            <a:off x="1270000" y="834826"/>
            <a:ext cx="10464800" cy="3978474"/>
          </a:xfrm>
          <a:prstGeom prst="rect">
            <a:avLst/>
          </a:prstGeom>
        </p:spPr>
        <p:txBody>
          <a:bodyPr anchor="b"/>
          <a:lstStyle>
            <a:lvl1pPr>
              <a:defRPr sz="8000"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31" name="Shape 331"/>
          <p:cNvSpPr/>
          <p:nvPr>
            <p:ph type="body" sz="quarter" idx="1"/>
          </p:nvPr>
        </p:nvSpPr>
        <p:spPr>
          <a:xfrm>
            <a:off x="1270000" y="5025132"/>
            <a:ext cx="10464800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3600">
                <a:solidFill>
                  <a:srgbClr val="464E70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32" name="Shape 3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ed Heading">
    <p:bg>
      <p:bgPr>
        <a:solidFill>
          <a:srgbClr val="FF5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40" name="Shape 3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reen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ed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5151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48" name="Shape 3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ed White 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5151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56" name="Shape 3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57" name="Shape 3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Red Heading &amp; Body">
    <p:bg>
      <p:bgPr>
        <a:solidFill>
          <a:srgbClr val="FF5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365" name="Shape 3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366" name="Shape 36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reen Heading &amp; Body">
    <p:bg>
      <p:bgPr>
        <a:solidFill>
          <a:srgbClr val="33B49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47" name="Shape 4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ck Heading &amp; Body">
    <p:bg>
      <p:bgPr>
        <a:solidFill>
          <a:srgbClr val="464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ck Heading">
    <p:bg>
      <p:bgPr>
        <a:solidFill>
          <a:srgbClr val="464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ck White Heading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xfrm>
            <a:off x="1270000" y="909339"/>
            <a:ext cx="10464800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464E7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ource Code">
    <p:bg>
      <p:bgPr>
        <a:solidFill>
          <a:srgbClr val="FFF5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/>
          </p:nvPr>
        </p:nvSpPr>
        <p:spPr>
          <a:xfrm>
            <a:off x="937617" y="533400"/>
            <a:ext cx="11129566" cy="205209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64E70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80" name="Shape 80"/>
          <p:cNvSpPr/>
          <p:nvPr>
            <p:ph type="body" idx="1"/>
          </p:nvPr>
        </p:nvSpPr>
        <p:spPr>
          <a:xfrm>
            <a:off x="1066800" y="2987178"/>
            <a:ext cx="10871200" cy="5633940"/>
          </a:xfrm>
          <a:prstGeom prst="rect">
            <a:avLst/>
          </a:prstGeom>
          <a:solidFill>
            <a:srgbClr val="464E70"/>
          </a:solidFill>
          <a:ln w="254000">
            <a:solidFill>
              <a:srgbClr val="464E70"/>
            </a:solidFill>
          </a:ln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2000">
                <a:solidFill>
                  <a:srgbClr val="FFF5E3"/>
                </a:solidFill>
                <a:latin typeface="Monaco"/>
                <a:ea typeface="Monaco"/>
                <a:cs typeface="Monaco"/>
                <a:sym typeface="Monaco"/>
              </a:defRPr>
            </a:lvl1pPr>
            <a:lvl2pPr marL="0" indent="228600">
              <a:spcBef>
                <a:spcPts val="0"/>
              </a:spcBef>
              <a:buSzTx/>
              <a:buNone/>
              <a:defRPr sz="2000">
                <a:solidFill>
                  <a:srgbClr val="FFF5E3"/>
                </a:solidFill>
                <a:latin typeface="Monaco"/>
                <a:ea typeface="Monaco"/>
                <a:cs typeface="Monaco"/>
                <a:sym typeface="Monaco"/>
              </a:defRPr>
            </a:lvl2pPr>
            <a:lvl3pPr marL="0" indent="457200">
              <a:spcBef>
                <a:spcPts val="0"/>
              </a:spcBef>
              <a:buSzTx/>
              <a:buNone/>
              <a:defRPr sz="2000">
                <a:solidFill>
                  <a:srgbClr val="FFF5E3"/>
                </a:solidFill>
                <a:latin typeface="Monaco"/>
                <a:ea typeface="Monaco"/>
                <a:cs typeface="Monaco"/>
                <a:sym typeface="Monaco"/>
              </a:defRPr>
            </a:lvl3pPr>
            <a:lvl4pPr marL="0" indent="685800">
              <a:spcBef>
                <a:spcPts val="0"/>
              </a:spcBef>
              <a:buSzTx/>
              <a:buNone/>
              <a:defRPr sz="2000">
                <a:solidFill>
                  <a:srgbClr val="FFF5E3"/>
                </a:solidFill>
                <a:latin typeface="Monaco"/>
                <a:ea typeface="Monaco"/>
                <a:cs typeface="Monaco"/>
                <a:sym typeface="Monaco"/>
              </a:defRPr>
            </a:lvl4pPr>
            <a:lvl5pPr marL="0" indent="914400">
              <a:spcBef>
                <a:spcPts val="0"/>
              </a:spcBef>
              <a:buSzTx/>
              <a:buNone/>
              <a:defRPr sz="2000">
                <a:solidFill>
                  <a:srgbClr val="FFF5E3"/>
                </a:solidFill>
                <a:latin typeface="Monaco"/>
                <a:ea typeface="Monaco"/>
                <a:cs typeface="Monaco"/>
                <a:sym typeface="Monaco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81" name="Shape 8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タイトルテキスト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977653"/>
            <a:ext cx="11099800" cy="591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2pPr marL="889000" indent="-444500"/>
            <a:lvl3pPr marL="1333500" indent="-444500"/>
            <a:lvl4pPr marL="1778000" indent="-444500"/>
            <a:lvl5pPr marL="2222500" indent="-444500"/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288709" y="9251950"/>
            <a:ext cx="414682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b="0" sz="1800">
                <a:solidFill>
                  <a:srgbClr val="000000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transition xmlns:p14="http://schemas.microsoft.com/office/powerpoint/2010/main" spd="med" advClick="1"/>
  <p:txStyles>
    <p:titleStyle>
      <a:lvl1pPr marL="0" marR="0" indent="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2286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4572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6858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9144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11430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13716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16002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1828800" algn="l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000" u="none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9383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828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8273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718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7163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608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6053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49888" marR="0" indent="-493888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4000" u="none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8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9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0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1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IT活用 カフェ企画</a:t>
            </a:r>
          </a:p>
        </p:txBody>
      </p:sp>
      <p:sp>
        <p:nvSpPr>
          <p:cNvPr id="376" name="Shape 3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: Control-Bear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ターゲット</a:t>
            </a:r>
          </a:p>
        </p:txBody>
      </p:sp>
      <p:sp>
        <p:nvSpPr>
          <p:cNvPr id="402" name="Shape 4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ゲームが好きな人</a:t>
            </a:r>
          </a:p>
          <a:p>
            <a:pPr/>
            <a:r>
              <a:t>性別や年代には縛りがなくターゲット層は広い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メニュー(食べ物)</a:t>
            </a:r>
          </a:p>
        </p:txBody>
      </p:sp>
      <p:sp>
        <p:nvSpPr>
          <p:cNvPr id="405" name="Shape 4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3888" indent="-493888"/>
            <a:r>
              <a:t>スナック菓子(箸を配る)</a:t>
            </a:r>
          </a:p>
          <a:p>
            <a:pPr marL="493888" indent="-493888"/>
            <a:r>
              <a:t>手が汚れないお菓子</a:t>
            </a:r>
          </a:p>
          <a:p>
            <a:pPr marL="493888" indent="-493888"/>
            <a:r>
              <a:t>おつまみ系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メニュー(飲み物)</a:t>
            </a:r>
          </a:p>
        </p:txBody>
      </p:sp>
      <p:sp>
        <p:nvSpPr>
          <p:cNvPr id="408" name="Shape 4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3888" indent="-493888"/>
            <a:r>
              <a:t>ソフトドリンク</a:t>
            </a:r>
          </a:p>
          <a:p>
            <a:pPr marL="493888" indent="-493888"/>
            <a:r>
              <a:t>アルコール類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料金設定</a:t>
            </a:r>
          </a:p>
        </p:txBody>
      </p:sp>
      <p:sp>
        <p:nvSpPr>
          <p:cNvPr id="411" name="Shape 4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2時間 1500円</a:t>
            </a:r>
          </a:p>
          <a:p>
            <a:pPr/>
            <a:r>
              <a:t>ドリンクバー付き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300"/>
            </a:pPr>
            <a:r>
              <a:t>ご清聴ありがとうございました</a:t>
            </a:r>
            <a:r>
              <a:rPr b="0" sz="5600">
                <a:latin typeface="Apple Color Emoji"/>
                <a:ea typeface="Apple Color Emoji"/>
                <a:cs typeface="Apple Color Emoji"/>
                <a:sym typeface="Apple Color Emoji"/>
              </a:rPr>
              <a:t>👍🏻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500"/>
            </a:lvl1pPr>
          </a:lstStyle>
          <a:p>
            <a:pPr/>
            <a:r>
              <a:t>Café Encount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メンバー</a:t>
            </a:r>
          </a:p>
        </p:txBody>
      </p:sp>
      <p:sp>
        <p:nvSpPr>
          <p:cNvPr id="381" name="Shape 3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21511091 茅島佑樹</a:t>
            </a:r>
          </a:p>
          <a:p>
            <a:pPr/>
            <a:r>
              <a:t>21511080 加藤仁</a:t>
            </a:r>
          </a:p>
          <a:p>
            <a:pPr/>
            <a:r>
              <a:t>21511338 米倉慎之介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コンセプト</a:t>
            </a:r>
          </a:p>
        </p:txBody>
      </p:sp>
      <p:sp>
        <p:nvSpPr>
          <p:cNvPr id="384" name="Shape 3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03097">
              <a:spcBef>
                <a:spcPts val="2800"/>
              </a:spcBef>
              <a:buSzTx/>
              <a:buNone/>
              <a:defRPr sz="3243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→ゲームのできるカフェ</a:t>
            </a:r>
          </a:p>
          <a:p>
            <a:pPr marL="306704" indent="-306704" defTabSz="403097">
              <a:spcBef>
                <a:spcPts val="2800"/>
              </a:spcBef>
              <a:defRPr sz="2760"/>
            </a:pPr>
            <a:r>
              <a:t>店舗に設置されたゲーム機で他のお客さんと対戦をすることができる</a:t>
            </a:r>
          </a:p>
          <a:p>
            <a:pPr marL="306704" indent="-306704" defTabSz="403097">
              <a:spcBef>
                <a:spcPts val="2800"/>
              </a:spcBef>
              <a:defRPr sz="2760"/>
            </a:pPr>
            <a:r>
              <a:t>オープンな空間でゲームをすることができ、同じ趣味を持つ友好関係の拡大が図れる</a:t>
            </a:r>
          </a:p>
          <a:p>
            <a:pPr marL="306704" indent="-306704" defTabSz="403097">
              <a:spcBef>
                <a:spcPts val="2800"/>
              </a:spcBef>
              <a:defRPr sz="2760"/>
            </a:pPr>
            <a:r>
              <a:t>懐かしいレトロゲームから最新ゲームを設置する</a:t>
            </a:r>
          </a:p>
          <a:p>
            <a:pPr marL="306704" indent="-306704" defTabSz="403097">
              <a:spcBef>
                <a:spcPts val="2800"/>
              </a:spcBef>
              <a:defRPr sz="2760"/>
            </a:pPr>
            <a:r>
              <a:t>ゲーム機の持ち込みが可能で、充電用のコンセントとFree Wi-Fiを設置することでユーザーに合わせた環境を作る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ロゴ</a:t>
            </a:r>
          </a:p>
        </p:txBody>
      </p:sp>
      <p:pic>
        <p:nvPicPr>
          <p:cNvPr id="387" name="IMG_649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421529"/>
            <a:ext cx="13004800" cy="443454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チラシ</a:t>
            </a:r>
          </a:p>
        </p:txBody>
      </p:sp>
      <p:pic>
        <p:nvPicPr>
          <p:cNvPr id="390" name="スライド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4279" y="2712140"/>
            <a:ext cx="4716242" cy="662239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Webサイト</a:t>
            </a:r>
          </a:p>
        </p:txBody>
      </p:sp>
      <p:pic>
        <p:nvPicPr>
          <p:cNvPr id="393" name="スクリーンショット 2015-12-02 14.40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0347" y="2283713"/>
            <a:ext cx="6104106" cy="714835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ユニフォーム</a:t>
            </a:r>
          </a:p>
        </p:txBody>
      </p:sp>
      <p:pic>
        <p:nvPicPr>
          <p:cNvPr id="396" name="シャツ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1840" y="2651526"/>
            <a:ext cx="7221120" cy="64705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店舗概要</a:t>
            </a:r>
          </a:p>
        </p:txBody>
      </p:sp>
      <p:sp>
        <p:nvSpPr>
          <p:cNvPr id="399" name="Shape 3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49148">
              <a:spcBef>
                <a:spcPts val="0"/>
              </a:spcBef>
              <a:buSzTx/>
              <a:buNone/>
              <a:defRPr sz="3759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→場所</a:t>
            </a:r>
          </a:p>
          <a:p>
            <a:pPr marL="0" indent="0" defTabSz="549148">
              <a:spcBef>
                <a:spcPts val="0"/>
              </a:spcBef>
              <a:buSzTx/>
              <a:buNone/>
              <a:defRPr sz="3759"/>
            </a:pPr>
            <a:r>
              <a:t>下北沢駅周辺</a:t>
            </a:r>
          </a:p>
          <a:p>
            <a:pPr marL="0" indent="0" defTabSz="549148">
              <a:spcBef>
                <a:spcPts val="0"/>
              </a:spcBef>
              <a:buSzTx/>
              <a:buNone/>
              <a:defRPr sz="3759"/>
            </a:pPr>
          </a:p>
          <a:p>
            <a:pPr marL="0" indent="0" defTabSz="549148">
              <a:spcBef>
                <a:spcPts val="0"/>
              </a:spcBef>
              <a:buSzTx/>
              <a:buNone/>
              <a:defRPr sz="3759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→営業時間</a:t>
            </a:r>
          </a:p>
          <a:p>
            <a:pPr marL="0" indent="0" defTabSz="549148">
              <a:spcBef>
                <a:spcPts val="0"/>
              </a:spcBef>
              <a:buSzTx/>
              <a:buNone/>
              <a:defRPr sz="3759"/>
            </a:pPr>
            <a:r>
              <a:t>10:00 ~ 25:00</a:t>
            </a:r>
          </a:p>
          <a:p>
            <a:pPr marL="0" indent="0" defTabSz="549148">
              <a:spcBef>
                <a:spcPts val="0"/>
              </a:spcBef>
              <a:buSzTx/>
              <a:buNone/>
              <a:defRPr sz="3759"/>
            </a:pPr>
          </a:p>
          <a:p>
            <a:pPr marL="0" indent="0" defTabSz="549148">
              <a:spcBef>
                <a:spcPts val="0"/>
              </a:spcBef>
              <a:buSzTx/>
              <a:buNone/>
              <a:defRPr sz="3759"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→定休日</a:t>
            </a:r>
          </a:p>
          <a:p>
            <a:pPr marL="0" indent="0" defTabSz="549148">
              <a:spcBef>
                <a:spcPts val="0"/>
              </a:spcBef>
              <a:buSzTx/>
              <a:buNone/>
              <a:defRPr sz="3759"/>
            </a:pPr>
            <a:r>
              <a:t>毎週水曜日(メンテナンスデー)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FFFFFF"/>
      </a:dk1>
      <a:lt1>
        <a:srgbClr val="FFF5E3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000" u="none" kumimoji="0" normalizeH="0">
            <a:ln>
              <a:noFill/>
            </a:ln>
            <a:solidFill>
              <a:srgbClr val="FFF5E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000" u="none" kumimoji="0" normalizeH="0">
            <a:ln>
              <a:noFill/>
            </a:ln>
            <a:solidFill>
              <a:srgbClr val="FFF5E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